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DM Serif Text" pitchFamily="2" charset="0"/>
      <p:regular r:id="rId8"/>
      <p:italic r:id="rId9"/>
    </p:embeddedFont>
    <p:embeddedFont>
      <p:font typeface="Figtree" pitchFamily="2" charset="0"/>
      <p:regular r:id="rId10"/>
      <p:bold r:id="rId11"/>
      <p:italic r:id="rId12"/>
      <p:boldItalic r:id="rId13"/>
    </p:embeddedFont>
    <p:embeddedFont>
      <p:font typeface="Figtree Medium" pitchFamily="2" charset="0"/>
      <p:regular r:id="rId14"/>
      <p:bold r:id="rId15"/>
      <p:italic r:id="rId16"/>
      <p:boldItalic r:id="rId17"/>
    </p:embeddedFont>
    <p:embeddedFont>
      <p:font typeface="Figtree SemiBold" pitchFamily="2" charset="0"/>
      <p:regular r:id="rId18"/>
      <p:bold r:id="rId19"/>
      <p:italic r:id="rId20"/>
      <p:boldItalic r:id="rId21"/>
    </p:embeddedFont>
    <p:embeddedFont>
      <p:font typeface="Open Sans Medium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4"/>
    <p:restoredTop sz="94626"/>
  </p:normalViewPr>
  <p:slideViewPr>
    <p:cSldViewPr snapToGrid="0">
      <p:cViewPr varScale="1">
        <p:scale>
          <a:sx n="117" d="100"/>
          <a:sy n="117" d="100"/>
        </p:scale>
        <p:origin x="176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theme" Target="theme/theme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c7jZdTgGnT6PKfvRs8MTmChwwNdvc61F/edit?usp=drive_link&amp;ouid=106067513330118267478&amp;rtpof=true&amp;sd=true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Link to sales deck (awaiting access):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https://docs.google.com/presentation/d/1c7jZdTgGnT6PKfvRs8MTmChwwNdvc61F/edit?usp=drive_link&amp;ouid=106067513330118267478&amp;rtpof=true&amp;sd=true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bb388e039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bb388e039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deede2d3f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deede2d3f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deede2d3fb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deede2d3fb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899a6dd06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899a6dd06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hyperlink" Target="https://www.deckcommerce.com/blog/topic/customer-stories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73100" y="1242825"/>
            <a:ext cx="2797800" cy="3609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42D67"/>
                </a:solidFill>
                <a:latin typeface="Figtree SemiBold"/>
                <a:ea typeface="Figtree SemiBold"/>
                <a:cs typeface="Figtree SemiBold"/>
                <a:sym typeface="Figtree SemiBold"/>
              </a:rPr>
              <a:t>THE CLIFFSNOTES VERSION</a:t>
            </a:r>
            <a:endParaRPr sz="1400">
              <a:solidFill>
                <a:srgbClr val="042D67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1643100" y="1659788"/>
            <a:ext cx="5857800" cy="8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200" b="1">
                <a:solidFill>
                  <a:srgbClr val="0D65E7"/>
                </a:solidFill>
                <a:latin typeface="Figtree"/>
                <a:ea typeface="Figtree"/>
                <a:cs typeface="Figtree"/>
                <a:sym typeface="Figtree"/>
              </a:rPr>
              <a:t>What we can expect if we buy Deck Commerce</a:t>
            </a:r>
            <a:endParaRPr sz="3200" b="1">
              <a:solidFill>
                <a:srgbClr val="0D65E7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2273250" y="2927375"/>
            <a:ext cx="4597500" cy="1314000"/>
          </a:xfrm>
          <a:prstGeom prst="roundRect">
            <a:avLst>
              <a:gd name="adj" fmla="val 9007"/>
            </a:avLst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42D67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42D67"/>
                </a:solidFill>
                <a:latin typeface="Figtree"/>
                <a:ea typeface="Figtree"/>
                <a:cs typeface="Figtree"/>
                <a:sym typeface="Figtree"/>
              </a:rPr>
              <a:t>DRIVING ORDER MANAGEMENT FOR TOP BRANDS</a:t>
            </a:r>
            <a:endParaRPr sz="1100">
              <a:solidFill>
                <a:srgbClr val="042D67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15372" y="3500350"/>
            <a:ext cx="670762" cy="5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17502" y="3500350"/>
            <a:ext cx="663626" cy="5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65011" y="3500350"/>
            <a:ext cx="663626" cy="5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69992" y="3500350"/>
            <a:ext cx="663626" cy="51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/>
        </p:nvSpPr>
        <p:spPr>
          <a:xfrm>
            <a:off x="559433" y="730750"/>
            <a:ext cx="4125600" cy="14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D65E7"/>
                </a:solidFill>
                <a:latin typeface="Figtree"/>
                <a:ea typeface="Figtree"/>
                <a:cs typeface="Figtree"/>
                <a:sym typeface="Figtree"/>
              </a:rPr>
              <a:t>Deck Commerce would be a new way to manage inventory and orders across every channel.</a:t>
            </a:r>
            <a:endParaRPr sz="2400" b="1">
              <a:solidFill>
                <a:srgbClr val="0D65E7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grpSp>
        <p:nvGrpSpPr>
          <p:cNvPr id="66" name="Google Shape;66;p14"/>
          <p:cNvGrpSpPr/>
          <p:nvPr/>
        </p:nvGrpSpPr>
        <p:grpSpPr>
          <a:xfrm>
            <a:off x="559433" y="2493178"/>
            <a:ext cx="4125600" cy="1919572"/>
            <a:chOff x="652721" y="2436488"/>
            <a:chExt cx="4125600" cy="1919572"/>
          </a:xfrm>
        </p:grpSpPr>
        <p:grpSp>
          <p:nvGrpSpPr>
            <p:cNvPr id="67" name="Google Shape;67;p14"/>
            <p:cNvGrpSpPr/>
            <p:nvPr/>
          </p:nvGrpSpPr>
          <p:grpSpPr>
            <a:xfrm>
              <a:off x="652721" y="2807459"/>
              <a:ext cx="3660081" cy="1548600"/>
              <a:chOff x="902441" y="2807459"/>
              <a:chExt cx="3660081" cy="1548600"/>
            </a:xfrm>
          </p:grpSpPr>
          <p:cxnSp>
            <p:nvCxnSpPr>
              <p:cNvPr id="68" name="Google Shape;68;p14"/>
              <p:cNvCxnSpPr>
                <a:stCxn id="69" idx="0"/>
                <a:endCxn id="70" idx="4"/>
              </p:cNvCxnSpPr>
              <p:nvPr/>
            </p:nvCxnSpPr>
            <p:spPr>
              <a:xfrm>
                <a:off x="1015241" y="2807459"/>
                <a:ext cx="0" cy="15486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4EC3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69" name="Google Shape;69;p14"/>
              <p:cNvSpPr/>
              <p:nvPr/>
            </p:nvSpPr>
            <p:spPr>
              <a:xfrm>
                <a:off x="902441" y="2807459"/>
                <a:ext cx="225600" cy="225600"/>
              </a:xfrm>
              <a:prstGeom prst="ellipse">
                <a:avLst/>
              </a:prstGeom>
              <a:solidFill>
                <a:srgbClr val="BF1D6A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solidFill>
                      <a:srgbClr val="FFFFFF"/>
                    </a:solidFill>
                    <a:latin typeface="DM Serif Text"/>
                    <a:ea typeface="DM Serif Text"/>
                    <a:cs typeface="DM Serif Text"/>
                    <a:sym typeface="DM Serif Text"/>
                  </a:rPr>
                  <a:t>1</a:t>
                </a:r>
                <a:endParaRPr sz="900">
                  <a:solidFill>
                    <a:srgbClr val="FFFFFF"/>
                  </a:solidFill>
                  <a:latin typeface="DM Serif Text"/>
                  <a:ea typeface="DM Serif Text"/>
                  <a:cs typeface="DM Serif Text"/>
                  <a:sym typeface="DM Serif Text"/>
                </a:endParaRPr>
              </a:p>
            </p:txBody>
          </p:sp>
          <p:sp>
            <p:nvSpPr>
              <p:cNvPr id="71" name="Google Shape;71;p14"/>
              <p:cNvSpPr/>
              <p:nvPr/>
            </p:nvSpPr>
            <p:spPr>
              <a:xfrm>
                <a:off x="902441" y="3248433"/>
                <a:ext cx="225600" cy="225600"/>
              </a:xfrm>
              <a:prstGeom prst="ellipse">
                <a:avLst/>
              </a:prstGeom>
              <a:solidFill>
                <a:srgbClr val="BF1D6A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solidFill>
                      <a:srgbClr val="FFFFFF"/>
                    </a:solidFill>
                    <a:latin typeface="DM Serif Text"/>
                    <a:ea typeface="DM Serif Text"/>
                    <a:cs typeface="DM Serif Text"/>
                    <a:sym typeface="DM Serif Text"/>
                  </a:rPr>
                  <a:t>2</a:t>
                </a:r>
                <a:endParaRPr sz="900">
                  <a:solidFill>
                    <a:srgbClr val="FFFFFF"/>
                  </a:solidFill>
                  <a:latin typeface="DM Serif Text"/>
                  <a:ea typeface="DM Serif Text"/>
                  <a:cs typeface="DM Serif Text"/>
                  <a:sym typeface="DM Serif Text"/>
                </a:endParaRPr>
              </a:p>
            </p:txBody>
          </p:sp>
          <p:sp>
            <p:nvSpPr>
              <p:cNvPr id="72" name="Google Shape;72;p14"/>
              <p:cNvSpPr txBox="1"/>
              <p:nvPr/>
            </p:nvSpPr>
            <p:spPr>
              <a:xfrm>
                <a:off x="1250223" y="3284283"/>
                <a:ext cx="31479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spAutoFit/>
              </a:bodyPr>
              <a:lstStyle/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rgbClr val="042D67"/>
                    </a:solidFill>
                    <a:latin typeface="Figtree"/>
                    <a:ea typeface="Figtree"/>
                    <a:cs typeface="Figtree"/>
                    <a:sym typeface="Figtree"/>
                  </a:rPr>
                  <a:t>Auto-route orders → no spreadsheets needed</a:t>
                </a:r>
                <a:endParaRPr sz="1100">
                  <a:solidFill>
                    <a:srgbClr val="042D67"/>
                  </a:solidFill>
                  <a:latin typeface="Figtree"/>
                  <a:ea typeface="Figtree"/>
                  <a:cs typeface="Figtree"/>
                  <a:sym typeface="Figtree"/>
                </a:endParaRPr>
              </a:p>
            </p:txBody>
          </p:sp>
          <p:sp>
            <p:nvSpPr>
              <p:cNvPr id="73" name="Google Shape;73;p14"/>
              <p:cNvSpPr/>
              <p:nvPr/>
            </p:nvSpPr>
            <p:spPr>
              <a:xfrm>
                <a:off x="902441" y="3689407"/>
                <a:ext cx="225600" cy="225600"/>
              </a:xfrm>
              <a:prstGeom prst="ellipse">
                <a:avLst/>
              </a:prstGeom>
              <a:solidFill>
                <a:srgbClr val="BF1D6A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solidFill>
                      <a:srgbClr val="FFFFFF"/>
                    </a:solidFill>
                    <a:latin typeface="DM Serif Text"/>
                    <a:ea typeface="DM Serif Text"/>
                    <a:cs typeface="DM Serif Text"/>
                    <a:sym typeface="DM Serif Text"/>
                  </a:rPr>
                  <a:t>3</a:t>
                </a:r>
                <a:endParaRPr sz="900">
                  <a:solidFill>
                    <a:srgbClr val="FFFFFF"/>
                  </a:solidFill>
                  <a:latin typeface="DM Serif Text"/>
                  <a:ea typeface="DM Serif Text"/>
                  <a:cs typeface="DM Serif Text"/>
                  <a:sym typeface="DM Serif Text"/>
                </a:endParaRPr>
              </a:p>
            </p:txBody>
          </p:sp>
          <p:sp>
            <p:nvSpPr>
              <p:cNvPr id="74" name="Google Shape;74;p14"/>
              <p:cNvSpPr txBox="1"/>
              <p:nvPr/>
            </p:nvSpPr>
            <p:spPr>
              <a:xfrm>
                <a:off x="1250223" y="2835657"/>
                <a:ext cx="33123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spAutoFit/>
              </a:bodyPr>
              <a:lstStyle/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rgbClr val="042D67"/>
                    </a:solidFill>
                    <a:latin typeface="Figtree"/>
                    <a:ea typeface="Figtree"/>
                    <a:cs typeface="Figtree"/>
                    <a:sym typeface="Figtree"/>
                  </a:rPr>
                  <a:t>Sync inventory in real time across channels</a:t>
                </a:r>
                <a:endParaRPr sz="1100">
                  <a:solidFill>
                    <a:srgbClr val="042D67"/>
                  </a:solidFill>
                  <a:latin typeface="Figtree"/>
                  <a:ea typeface="Figtree"/>
                  <a:cs typeface="Figtree"/>
                  <a:sym typeface="Figtree"/>
                </a:endParaRPr>
              </a:p>
            </p:txBody>
          </p:sp>
          <p:sp>
            <p:nvSpPr>
              <p:cNvPr id="70" name="Google Shape;70;p14"/>
              <p:cNvSpPr/>
              <p:nvPr/>
            </p:nvSpPr>
            <p:spPr>
              <a:xfrm>
                <a:off x="902441" y="4130381"/>
                <a:ext cx="225600" cy="225600"/>
              </a:xfrm>
              <a:prstGeom prst="ellipse">
                <a:avLst/>
              </a:prstGeom>
              <a:solidFill>
                <a:srgbClr val="BF1D6A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solidFill>
                      <a:srgbClr val="FFFFFF"/>
                    </a:solidFill>
                    <a:latin typeface="DM Serif Text"/>
                    <a:ea typeface="DM Serif Text"/>
                    <a:cs typeface="DM Serif Text"/>
                    <a:sym typeface="DM Serif Text"/>
                  </a:rPr>
                  <a:t>4</a:t>
                </a:r>
                <a:endParaRPr sz="900">
                  <a:solidFill>
                    <a:srgbClr val="FFFFFF"/>
                  </a:solidFill>
                  <a:latin typeface="DM Serif Text"/>
                  <a:ea typeface="DM Serif Text"/>
                  <a:cs typeface="DM Serif Text"/>
                  <a:sym typeface="DM Serif Text"/>
                </a:endParaRPr>
              </a:p>
            </p:txBody>
          </p:sp>
          <p:sp>
            <p:nvSpPr>
              <p:cNvPr id="75" name="Google Shape;75;p14"/>
              <p:cNvSpPr txBox="1"/>
              <p:nvPr/>
            </p:nvSpPr>
            <p:spPr>
              <a:xfrm>
                <a:off x="1250223" y="4158581"/>
                <a:ext cx="33123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spAutoFit/>
              </a:bodyPr>
              <a:lstStyle/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rgbClr val="042D67"/>
                    </a:solidFill>
                    <a:latin typeface="Figtree"/>
                    <a:ea typeface="Figtree"/>
                    <a:cs typeface="Figtree"/>
                    <a:sym typeface="Figtree"/>
                  </a:rPr>
                  <a:t>Launch new channels and fulfillment options fast</a:t>
                </a:r>
                <a:endParaRPr sz="1100">
                  <a:solidFill>
                    <a:srgbClr val="042D67"/>
                  </a:solidFill>
                  <a:latin typeface="Figtree"/>
                  <a:ea typeface="Figtree"/>
                  <a:cs typeface="Figtree"/>
                  <a:sym typeface="Figtree"/>
                </a:endParaRPr>
              </a:p>
            </p:txBody>
          </p:sp>
        </p:grpSp>
        <p:sp>
          <p:nvSpPr>
            <p:cNvPr id="76" name="Google Shape;76;p14"/>
            <p:cNvSpPr txBox="1"/>
            <p:nvPr/>
          </p:nvSpPr>
          <p:spPr>
            <a:xfrm>
              <a:off x="652721" y="2436488"/>
              <a:ext cx="4125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042D67"/>
                  </a:solidFill>
                  <a:latin typeface="Figtree"/>
                  <a:ea typeface="Figtree"/>
                  <a:cs typeface="Figtree"/>
                  <a:sym typeface="Figtree"/>
                </a:rPr>
                <a:t>WHAT WE COULD DO, BUT CAN’T DO TODAY:</a:t>
              </a:r>
              <a:endParaRPr sz="1100" b="1">
                <a:solidFill>
                  <a:srgbClr val="042D67"/>
                </a:solidFill>
                <a:latin typeface="Figtree"/>
                <a:ea typeface="Figtree"/>
                <a:cs typeface="Figtree"/>
                <a:sym typeface="Figtree"/>
              </a:endParaRPr>
            </a:p>
          </p:txBody>
        </p:sp>
      </p:grpSp>
      <p:pic>
        <p:nvPicPr>
          <p:cNvPr id="77" name="Google Shape;7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9925" y="895829"/>
            <a:ext cx="3733926" cy="340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39588" y="840825"/>
            <a:ext cx="3556543" cy="337438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4"/>
          <p:cNvSpPr txBox="1"/>
          <p:nvPr/>
        </p:nvSpPr>
        <p:spPr>
          <a:xfrm>
            <a:off x="906952" y="3783550"/>
            <a:ext cx="40149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42D67"/>
                </a:solidFill>
                <a:latin typeface="Figtree"/>
                <a:ea typeface="Figtree"/>
                <a:cs typeface="Figtree"/>
                <a:sym typeface="Figtree"/>
              </a:rPr>
              <a:t>Connect data and processes across our commerce ecosystem</a:t>
            </a:r>
            <a:endParaRPr sz="1100">
              <a:solidFill>
                <a:srgbClr val="042D67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Google Shape;84;p15"/>
          <p:cNvCxnSpPr>
            <a:endCxn id="85" idx="4"/>
          </p:cNvCxnSpPr>
          <p:nvPr/>
        </p:nvCxnSpPr>
        <p:spPr>
          <a:xfrm>
            <a:off x="2142358" y="1902411"/>
            <a:ext cx="1200" cy="1500000"/>
          </a:xfrm>
          <a:prstGeom prst="straightConnector1">
            <a:avLst/>
          </a:prstGeom>
          <a:noFill/>
          <a:ln w="9525" cap="flat" cmpd="sng">
            <a:solidFill>
              <a:srgbClr val="0D65E7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86" name="Google Shape;86;p15"/>
          <p:cNvSpPr txBox="1"/>
          <p:nvPr/>
        </p:nvSpPr>
        <p:spPr>
          <a:xfrm>
            <a:off x="568479" y="761462"/>
            <a:ext cx="4125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D65E7"/>
                </a:solidFill>
                <a:latin typeface="Figtree"/>
                <a:ea typeface="Figtree"/>
                <a:cs typeface="Figtree"/>
                <a:sym typeface="Figtree"/>
              </a:rPr>
              <a:t>Anticipated timeline</a:t>
            </a:r>
            <a:endParaRPr sz="3000" b="1">
              <a:solidFill>
                <a:srgbClr val="0D65E7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568479" y="1337137"/>
            <a:ext cx="41256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rgbClr val="042D67"/>
                </a:solidFill>
                <a:latin typeface="Figtree"/>
                <a:ea typeface="Figtree"/>
                <a:cs typeface="Figtree"/>
                <a:sym typeface="Figtree"/>
              </a:rPr>
              <a:t>2-3 MONTHS, IF WE WERE A TYPICAL CUSTOMER:</a:t>
            </a:r>
            <a:endParaRPr sz="1100" b="1" dirty="0">
              <a:solidFill>
                <a:srgbClr val="042D67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88" name="Google Shape;88;p15"/>
          <p:cNvSpPr/>
          <p:nvPr/>
        </p:nvSpPr>
        <p:spPr>
          <a:xfrm>
            <a:off x="2066608" y="1868311"/>
            <a:ext cx="153900" cy="153900"/>
          </a:xfrm>
          <a:prstGeom prst="ellipse">
            <a:avLst/>
          </a:prstGeom>
          <a:solidFill>
            <a:srgbClr val="BF1D6A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FFFFFF"/>
              </a:solidFill>
              <a:latin typeface="DM Serif Text"/>
              <a:ea typeface="DM Serif Text"/>
              <a:cs typeface="DM Serif Text"/>
              <a:sym typeface="DM Serif Text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2431274" y="1851463"/>
            <a:ext cx="201068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402762"/>
                </a:solidFill>
                <a:latin typeface="Figtree Medium"/>
                <a:ea typeface="Figtree Medium"/>
                <a:cs typeface="Figtree Medium"/>
                <a:sym typeface="Figtree Medium"/>
              </a:rPr>
              <a:t>We get you access and configure your environment.</a:t>
            </a:r>
            <a:endParaRPr sz="1100" dirty="0">
              <a:solidFill>
                <a:srgbClr val="402762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</p:txBody>
      </p:sp>
      <p:pic>
        <p:nvPicPr>
          <p:cNvPr id="90" name="Google Shape;9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8479" y="1817375"/>
            <a:ext cx="1418779" cy="47642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5"/>
          <p:cNvSpPr txBox="1"/>
          <p:nvPr/>
        </p:nvSpPr>
        <p:spPr>
          <a:xfrm>
            <a:off x="640405" y="1874480"/>
            <a:ext cx="131510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/>
            <a:r>
              <a:rPr lang="en-US" sz="1100" dirty="0">
                <a:solidFill>
                  <a:srgbClr val="402762"/>
                </a:solidFill>
                <a:latin typeface="Figtree Medium"/>
                <a:ea typeface="Figtree Medium"/>
                <a:cs typeface="Figtree Medium"/>
                <a:sym typeface="Figtree Medium"/>
              </a:rPr>
              <a:t>Kick off &amp; Environment Setup </a:t>
            </a:r>
          </a:p>
        </p:txBody>
      </p:sp>
      <p:sp>
        <p:nvSpPr>
          <p:cNvPr id="92" name="Google Shape;92;p15"/>
          <p:cNvSpPr/>
          <p:nvPr/>
        </p:nvSpPr>
        <p:spPr>
          <a:xfrm>
            <a:off x="2066608" y="2558411"/>
            <a:ext cx="153900" cy="153900"/>
          </a:xfrm>
          <a:prstGeom prst="ellipse">
            <a:avLst/>
          </a:prstGeom>
          <a:solidFill>
            <a:srgbClr val="BF1D6A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FFFFFF"/>
              </a:solidFill>
              <a:latin typeface="DM Serif Text"/>
              <a:ea typeface="DM Serif Text"/>
              <a:cs typeface="DM Serif Text"/>
              <a:sym typeface="DM Serif Text"/>
            </a:endParaRPr>
          </a:p>
        </p:txBody>
      </p:sp>
      <p:sp>
        <p:nvSpPr>
          <p:cNvPr id="93" name="Google Shape;93;p15"/>
          <p:cNvSpPr txBox="1"/>
          <p:nvPr/>
        </p:nvSpPr>
        <p:spPr>
          <a:xfrm>
            <a:off x="2431273" y="2552700"/>
            <a:ext cx="185231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dirty="0">
                <a:solidFill>
                  <a:srgbClr val="402762"/>
                </a:solidFill>
                <a:latin typeface="Figtree Medium"/>
                <a:ea typeface="Figtree Medium"/>
                <a:cs typeface="Figtree Medium"/>
                <a:sym typeface="Figtree Medium"/>
              </a:rPr>
              <a:t>You begin your testing process.</a:t>
            </a:r>
            <a:endParaRPr sz="1100" dirty="0">
              <a:solidFill>
                <a:srgbClr val="402762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</p:txBody>
      </p:sp>
      <p:pic>
        <p:nvPicPr>
          <p:cNvPr id="94" name="Google Shape;9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790" y="2441383"/>
            <a:ext cx="867025" cy="42993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5"/>
          <p:cNvSpPr txBox="1"/>
          <p:nvPr/>
        </p:nvSpPr>
        <p:spPr>
          <a:xfrm>
            <a:off x="687252" y="2587538"/>
            <a:ext cx="6801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042D67"/>
                </a:solidFill>
                <a:latin typeface="Figtree Medium"/>
                <a:ea typeface="Figtree Medium"/>
                <a:cs typeface="Figtree Medium"/>
                <a:sym typeface="Figtree Medium"/>
              </a:rPr>
              <a:t>UAT</a:t>
            </a:r>
            <a:endParaRPr sz="1100" dirty="0">
              <a:solidFill>
                <a:srgbClr val="042D67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</p:txBody>
      </p:sp>
      <p:sp>
        <p:nvSpPr>
          <p:cNvPr id="85" name="Google Shape;85;p15"/>
          <p:cNvSpPr/>
          <p:nvPr/>
        </p:nvSpPr>
        <p:spPr>
          <a:xfrm>
            <a:off x="2066608" y="3248511"/>
            <a:ext cx="153900" cy="153900"/>
          </a:xfrm>
          <a:prstGeom prst="ellipse">
            <a:avLst/>
          </a:prstGeom>
          <a:solidFill>
            <a:srgbClr val="BF1D6A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FFFFFF"/>
              </a:solidFill>
              <a:latin typeface="DM Serif Text"/>
              <a:ea typeface="DM Serif Text"/>
              <a:cs typeface="DM Serif Text"/>
              <a:sym typeface="DM Serif Text"/>
            </a:endParaRPr>
          </a:p>
        </p:txBody>
      </p:sp>
      <p:sp>
        <p:nvSpPr>
          <p:cNvPr id="96" name="Google Shape;96;p15"/>
          <p:cNvSpPr txBox="1"/>
          <p:nvPr/>
        </p:nvSpPr>
        <p:spPr>
          <a:xfrm>
            <a:off x="2431273" y="3237718"/>
            <a:ext cx="185231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dirty="0">
                <a:solidFill>
                  <a:srgbClr val="402762"/>
                </a:solidFill>
                <a:latin typeface="Figtree Medium"/>
                <a:ea typeface="Figtree Medium"/>
                <a:cs typeface="Figtree Medium"/>
                <a:sym typeface="Figtree Medium"/>
              </a:rPr>
              <a:t>Promotion to production environments and go live.</a:t>
            </a:r>
            <a:endParaRPr sz="1100" dirty="0">
              <a:solidFill>
                <a:srgbClr val="402762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</p:txBody>
      </p:sp>
      <p:pic>
        <p:nvPicPr>
          <p:cNvPr id="97" name="Google Shape;9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4507" y="3149462"/>
            <a:ext cx="938900" cy="4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5"/>
          <p:cNvSpPr txBox="1"/>
          <p:nvPr/>
        </p:nvSpPr>
        <p:spPr>
          <a:xfrm>
            <a:off x="689227" y="3301939"/>
            <a:ext cx="80340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042D67"/>
                </a:solidFill>
                <a:latin typeface="Figtree Medium"/>
                <a:ea typeface="Figtree Medium"/>
                <a:cs typeface="Figtree Medium"/>
                <a:sym typeface="Figtree Medium"/>
              </a:rPr>
              <a:t>Production </a:t>
            </a:r>
            <a:endParaRPr sz="1100" dirty="0">
              <a:solidFill>
                <a:srgbClr val="042D67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</p:txBody>
      </p:sp>
      <p:sp>
        <p:nvSpPr>
          <p:cNvPr id="99" name="Google Shape;99;p15"/>
          <p:cNvSpPr txBox="1"/>
          <p:nvPr/>
        </p:nvSpPr>
        <p:spPr>
          <a:xfrm>
            <a:off x="593790" y="3997305"/>
            <a:ext cx="368979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042D67"/>
                </a:solidFill>
                <a:latin typeface="Figtree"/>
                <a:ea typeface="Figtree"/>
                <a:cs typeface="Figtree"/>
                <a:sym typeface="Figtree"/>
              </a:rPr>
              <a:t>*Timelines can vary depending on client testing processes and project dependencies outside of OMS, such as system migrations occurring in parallel.</a:t>
            </a:r>
            <a:endParaRPr sz="1000" dirty="0">
              <a:solidFill>
                <a:srgbClr val="042D67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pic>
        <p:nvPicPr>
          <p:cNvPr id="100" name="Google Shape;100;p15"/>
          <p:cNvPicPr preferRelativeResize="0"/>
          <p:nvPr/>
        </p:nvPicPr>
        <p:blipFill rotWithShape="1">
          <a:blip r:embed="rId5">
            <a:alphaModFix/>
          </a:blip>
          <a:srcRect l="3490" t="13250" r="81554" b="10813"/>
          <a:stretch/>
        </p:blipFill>
        <p:spPr>
          <a:xfrm>
            <a:off x="4788925" y="2124600"/>
            <a:ext cx="106630" cy="16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 rotWithShape="1">
          <a:blip r:embed="rId5">
            <a:alphaModFix/>
          </a:blip>
          <a:srcRect l="3490" t="13250" r="81554" b="10813"/>
          <a:stretch/>
        </p:blipFill>
        <p:spPr>
          <a:xfrm>
            <a:off x="4788925" y="2487150"/>
            <a:ext cx="106630" cy="16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5">
            <a:alphaModFix/>
          </a:blip>
          <a:srcRect l="3490" t="13250" r="81554" b="10813"/>
          <a:stretch/>
        </p:blipFill>
        <p:spPr>
          <a:xfrm>
            <a:off x="4788925" y="2849700"/>
            <a:ext cx="106630" cy="16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 rotWithShape="1">
          <a:blip r:embed="rId5">
            <a:alphaModFix/>
          </a:blip>
          <a:srcRect l="3490" t="13250" r="81554" b="10813"/>
          <a:stretch/>
        </p:blipFill>
        <p:spPr>
          <a:xfrm>
            <a:off x="4788925" y="3195225"/>
            <a:ext cx="106630" cy="169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4" name="Google Shape;104;p15"/>
          <p:cNvGrpSpPr/>
          <p:nvPr/>
        </p:nvGrpSpPr>
        <p:grpSpPr>
          <a:xfrm>
            <a:off x="4494353" y="1337150"/>
            <a:ext cx="4277085" cy="2518800"/>
            <a:chOff x="5037075" y="678000"/>
            <a:chExt cx="3454200" cy="2518800"/>
          </a:xfrm>
        </p:grpSpPr>
        <p:sp>
          <p:nvSpPr>
            <p:cNvPr id="105" name="Google Shape;105;p15"/>
            <p:cNvSpPr/>
            <p:nvPr/>
          </p:nvSpPr>
          <p:spPr>
            <a:xfrm>
              <a:off x="5037075" y="678000"/>
              <a:ext cx="3454200" cy="2518800"/>
            </a:xfrm>
            <a:prstGeom prst="roundRect">
              <a:avLst>
                <a:gd name="adj" fmla="val 8909"/>
              </a:avLst>
            </a:prstGeom>
            <a:solidFill>
              <a:srgbClr val="FFFFFF">
                <a:alpha val="20000"/>
              </a:srgbClr>
            </a:solidFill>
            <a:ln w="9525" cap="flat" cmpd="sng">
              <a:solidFill>
                <a:srgbClr val="042D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7F4EC3"/>
                </a:solidFill>
                <a:latin typeface="Figtree Medium"/>
                <a:ea typeface="Figtree Medium"/>
                <a:cs typeface="Figtree Medium"/>
                <a:sym typeface="Figtree Medium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042D67"/>
                  </a:solidFill>
                  <a:latin typeface="Figtree Medium"/>
                  <a:ea typeface="Figtree Medium"/>
                  <a:cs typeface="Figtree Medium"/>
                  <a:sym typeface="Figtree Medium"/>
                </a:rPr>
                <a:t>WHAT'S INVOLVED</a:t>
              </a:r>
              <a:endParaRPr sz="1100">
                <a:solidFill>
                  <a:srgbClr val="042D67"/>
                </a:solidFill>
                <a:latin typeface="Figtree Medium"/>
                <a:ea typeface="Figtree Medium"/>
                <a:cs typeface="Figtree Medium"/>
                <a:sym typeface="Figtree Medium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gtree"/>
                <a:ea typeface="Figtree"/>
                <a:cs typeface="Figtree"/>
                <a:sym typeface="Figtree"/>
              </a:endParaRPr>
            </a:p>
          </p:txBody>
        </p:sp>
        <p:sp>
          <p:nvSpPr>
            <p:cNvPr id="106" name="Google Shape;106;p15"/>
            <p:cNvSpPr txBox="1"/>
            <p:nvPr/>
          </p:nvSpPr>
          <p:spPr>
            <a:xfrm>
              <a:off x="5546404" y="1457401"/>
              <a:ext cx="26712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042D67"/>
                  </a:solidFill>
                  <a:latin typeface="Figtree"/>
                  <a:ea typeface="Figtree"/>
                  <a:cs typeface="Figtree"/>
                  <a:sym typeface="Figtree"/>
                </a:rPr>
                <a:t>Integrating ecommerce, ERP, and fulfillment systems</a:t>
              </a:r>
              <a:endParaRPr sz="1100">
                <a:solidFill>
                  <a:srgbClr val="042D67"/>
                </a:solidFill>
                <a:latin typeface="Figtree"/>
                <a:ea typeface="Figtree"/>
                <a:cs typeface="Figtree"/>
                <a:sym typeface="Figtree"/>
              </a:endParaRPr>
            </a:p>
          </p:txBody>
        </p:sp>
        <p:sp>
          <p:nvSpPr>
            <p:cNvPr id="107" name="Google Shape;107;p15"/>
            <p:cNvSpPr txBox="1"/>
            <p:nvPr/>
          </p:nvSpPr>
          <p:spPr>
            <a:xfrm>
              <a:off x="5546414" y="1819237"/>
              <a:ext cx="26712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042D67"/>
                  </a:solidFill>
                  <a:latin typeface="Figtree"/>
                  <a:ea typeface="Figtree"/>
                  <a:cs typeface="Figtree"/>
                  <a:sym typeface="Figtree"/>
                </a:rPr>
                <a:t>Configuring order routing and fulfillment logic</a:t>
              </a:r>
              <a:endParaRPr sz="1100">
                <a:solidFill>
                  <a:srgbClr val="042D67"/>
                </a:solidFill>
                <a:latin typeface="Figtree"/>
                <a:ea typeface="Figtree"/>
                <a:cs typeface="Figtree"/>
                <a:sym typeface="Figtree"/>
              </a:endParaRPr>
            </a:p>
          </p:txBody>
        </p:sp>
        <p:sp>
          <p:nvSpPr>
            <p:cNvPr id="108" name="Google Shape;108;p15"/>
            <p:cNvSpPr txBox="1"/>
            <p:nvPr/>
          </p:nvSpPr>
          <p:spPr>
            <a:xfrm>
              <a:off x="5546410" y="2184801"/>
              <a:ext cx="27594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042D67"/>
                  </a:solidFill>
                  <a:latin typeface="Figtree"/>
                  <a:ea typeface="Figtree"/>
                  <a:cs typeface="Figtree"/>
                  <a:sym typeface="Figtree"/>
                </a:rPr>
                <a:t>Validate inventory syncs and data accuracy</a:t>
              </a:r>
              <a:endParaRPr sz="1100">
                <a:solidFill>
                  <a:srgbClr val="042D67"/>
                </a:solidFill>
                <a:latin typeface="Figtree"/>
                <a:ea typeface="Figtree"/>
                <a:cs typeface="Figtree"/>
                <a:sym typeface="Figtree"/>
              </a:endParaRPr>
            </a:p>
          </p:txBody>
        </p:sp>
        <p:sp>
          <p:nvSpPr>
            <p:cNvPr id="109" name="Google Shape;109;p15"/>
            <p:cNvSpPr txBox="1"/>
            <p:nvPr/>
          </p:nvSpPr>
          <p:spPr>
            <a:xfrm>
              <a:off x="5546404" y="2550376"/>
              <a:ext cx="26712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042D67"/>
                  </a:solidFill>
                  <a:latin typeface="Figtree"/>
                  <a:ea typeface="Figtree"/>
                  <a:cs typeface="Figtree"/>
                  <a:sym typeface="Figtree"/>
                </a:rPr>
                <a:t>Training and preparing teams for go-live</a:t>
              </a:r>
              <a:endParaRPr sz="1100">
                <a:solidFill>
                  <a:srgbClr val="042D67"/>
                </a:solidFill>
                <a:latin typeface="Figtree"/>
                <a:ea typeface="Figtree"/>
                <a:cs typeface="Figtree"/>
                <a:sym typeface="Figtree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/>
          <p:nvPr/>
        </p:nvSpPr>
        <p:spPr>
          <a:xfrm>
            <a:off x="2509200" y="402887"/>
            <a:ext cx="4125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D65E7"/>
                </a:solidFill>
                <a:latin typeface="Figtree"/>
                <a:ea typeface="Figtree"/>
                <a:cs typeface="Figtree"/>
                <a:sym typeface="Figtree"/>
              </a:rPr>
              <a:t>Amplified impact</a:t>
            </a:r>
            <a:endParaRPr sz="3000" b="1">
              <a:solidFill>
                <a:srgbClr val="0D65E7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grpSp>
        <p:nvGrpSpPr>
          <p:cNvPr id="115" name="Google Shape;115;p16"/>
          <p:cNvGrpSpPr/>
          <p:nvPr/>
        </p:nvGrpSpPr>
        <p:grpSpPr>
          <a:xfrm>
            <a:off x="1048580" y="2560009"/>
            <a:ext cx="329625" cy="392630"/>
            <a:chOff x="7545850" y="2620177"/>
            <a:chExt cx="329625" cy="392630"/>
          </a:xfrm>
        </p:grpSpPr>
        <p:pic>
          <p:nvPicPr>
            <p:cNvPr id="116" name="Google Shape;116;p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545850" y="2686233"/>
              <a:ext cx="329625" cy="3265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759493" y="2620177"/>
              <a:ext cx="115975" cy="11490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8" name="Google Shape;118;p16"/>
          <p:cNvGrpSpPr/>
          <p:nvPr/>
        </p:nvGrpSpPr>
        <p:grpSpPr>
          <a:xfrm>
            <a:off x="1378188" y="1068475"/>
            <a:ext cx="6609600" cy="623700"/>
            <a:chOff x="1549050" y="1267625"/>
            <a:chExt cx="6609600" cy="623700"/>
          </a:xfrm>
        </p:grpSpPr>
        <p:sp>
          <p:nvSpPr>
            <p:cNvPr id="119" name="Google Shape;119;p16"/>
            <p:cNvSpPr/>
            <p:nvPr/>
          </p:nvSpPr>
          <p:spPr>
            <a:xfrm>
              <a:off x="1549050" y="1267625"/>
              <a:ext cx="6609600" cy="623700"/>
            </a:xfrm>
            <a:prstGeom prst="roundRect">
              <a:avLst>
                <a:gd name="adj" fmla="val 11430"/>
              </a:avLst>
            </a:prstGeom>
            <a:solidFill>
              <a:srgbClr val="FFFFFF">
                <a:alpha val="20000"/>
              </a:srgbClr>
            </a:solidFill>
            <a:ln w="9525" cap="flat" cmpd="sng">
              <a:solidFill>
                <a:srgbClr val="042D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67500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402762"/>
                  </a:solidFill>
                  <a:latin typeface="Figtree Medium"/>
                  <a:ea typeface="Figtree Medium"/>
                  <a:cs typeface="Figtree Medium"/>
                  <a:sym typeface="Figtree Medium"/>
                </a:rPr>
                <a:t>Grow at your pace → start with core, and add modules (ex: in-store fulfillment) as you scale.</a:t>
              </a:r>
              <a:endParaRPr sz="1100">
                <a:latin typeface="Figtree"/>
                <a:ea typeface="Figtree"/>
                <a:cs typeface="Figtree"/>
                <a:sym typeface="Figtree"/>
              </a:endParaRPr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1618750" y="1328074"/>
              <a:ext cx="502800" cy="502800"/>
            </a:xfrm>
            <a:prstGeom prst="roundRect">
              <a:avLst>
                <a:gd name="adj" fmla="val 16667"/>
              </a:avLst>
            </a:prstGeom>
            <a:solidFill>
              <a:srgbClr val="8E7298">
                <a:alpha val="16360"/>
              </a:srgbClr>
            </a:solidFill>
            <a:ln w="9525" cap="flat" cmpd="sng">
              <a:solidFill>
                <a:srgbClr val="042D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>
                  <a:solidFill>
                    <a:schemeClr val="dk2"/>
                  </a:solidFill>
                </a:rPr>
                <a:t>⏱️</a:t>
              </a:r>
              <a:endParaRPr/>
            </a:p>
          </p:txBody>
        </p:sp>
      </p:grpSp>
      <p:grpSp>
        <p:nvGrpSpPr>
          <p:cNvPr id="121" name="Google Shape;121;p16"/>
          <p:cNvGrpSpPr/>
          <p:nvPr/>
        </p:nvGrpSpPr>
        <p:grpSpPr>
          <a:xfrm>
            <a:off x="1378188" y="1888546"/>
            <a:ext cx="6609600" cy="623700"/>
            <a:chOff x="1549050" y="2065754"/>
            <a:chExt cx="6609600" cy="623700"/>
          </a:xfrm>
        </p:grpSpPr>
        <p:sp>
          <p:nvSpPr>
            <p:cNvPr id="122" name="Google Shape;122;p16"/>
            <p:cNvSpPr/>
            <p:nvPr/>
          </p:nvSpPr>
          <p:spPr>
            <a:xfrm>
              <a:off x="1549050" y="2065754"/>
              <a:ext cx="6609600" cy="623700"/>
            </a:xfrm>
            <a:prstGeom prst="roundRect">
              <a:avLst>
                <a:gd name="adj" fmla="val 11430"/>
              </a:avLst>
            </a:prstGeom>
            <a:solidFill>
              <a:srgbClr val="FFFFFF">
                <a:alpha val="20000"/>
              </a:srgbClr>
            </a:solidFill>
            <a:ln w="9525" cap="flat" cmpd="sng">
              <a:solidFill>
                <a:srgbClr val="042D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67500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1200"/>
                </a:spcBef>
                <a:spcAft>
                  <a:spcPts val="1200"/>
                </a:spcAft>
                <a:buNone/>
              </a:pPr>
              <a:r>
                <a:rPr lang="en" sz="1100">
                  <a:solidFill>
                    <a:srgbClr val="402762"/>
                  </a:solidFill>
                  <a:latin typeface="Figtree Medium"/>
                  <a:ea typeface="Figtree Medium"/>
                  <a:cs typeface="Figtree Medium"/>
                  <a:sym typeface="Figtree Medium"/>
                </a:rPr>
                <a:t>Make inventory more available → stop oversells, surface hidden stock, unify across channels.</a:t>
              </a:r>
              <a:endParaRPr sz="1100">
                <a:solidFill>
                  <a:srgbClr val="402762"/>
                </a:solidFill>
                <a:latin typeface="Figtree Medium"/>
                <a:ea typeface="Figtree Medium"/>
                <a:cs typeface="Figtree Medium"/>
                <a:sym typeface="Figtree Medium"/>
              </a:endParaRPr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1618750" y="2126199"/>
              <a:ext cx="502800" cy="502800"/>
            </a:xfrm>
            <a:prstGeom prst="roundRect">
              <a:avLst>
                <a:gd name="adj" fmla="val 16667"/>
              </a:avLst>
            </a:prstGeom>
            <a:solidFill>
              <a:srgbClr val="8E7298">
                <a:alpha val="16360"/>
              </a:srgbClr>
            </a:solidFill>
            <a:ln w="9525" cap="flat" cmpd="sng">
              <a:solidFill>
                <a:srgbClr val="042D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2"/>
                  </a:solidFill>
                </a:rPr>
                <a:t>✔️</a:t>
              </a:r>
              <a:endParaRPr/>
            </a:p>
          </p:txBody>
        </p:sp>
      </p:grpSp>
      <p:grpSp>
        <p:nvGrpSpPr>
          <p:cNvPr id="124" name="Google Shape;124;p16"/>
          <p:cNvGrpSpPr/>
          <p:nvPr/>
        </p:nvGrpSpPr>
        <p:grpSpPr>
          <a:xfrm>
            <a:off x="1378188" y="3528649"/>
            <a:ext cx="6609600" cy="623700"/>
            <a:chOff x="1549050" y="3727799"/>
            <a:chExt cx="6609600" cy="623700"/>
          </a:xfrm>
        </p:grpSpPr>
        <p:sp>
          <p:nvSpPr>
            <p:cNvPr id="125" name="Google Shape;125;p16"/>
            <p:cNvSpPr/>
            <p:nvPr/>
          </p:nvSpPr>
          <p:spPr>
            <a:xfrm>
              <a:off x="1549050" y="3727799"/>
              <a:ext cx="6609600" cy="623700"/>
            </a:xfrm>
            <a:prstGeom prst="roundRect">
              <a:avLst>
                <a:gd name="adj" fmla="val 11430"/>
              </a:avLst>
            </a:prstGeom>
            <a:solidFill>
              <a:srgbClr val="FFFFFF">
                <a:alpha val="20000"/>
              </a:srgbClr>
            </a:solidFill>
            <a:ln w="9525" cap="flat" cmpd="sng">
              <a:solidFill>
                <a:srgbClr val="042D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67500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1200"/>
                </a:spcBef>
                <a:spcAft>
                  <a:spcPts val="1200"/>
                </a:spcAft>
                <a:buNone/>
              </a:pPr>
              <a:r>
                <a:rPr lang="en" sz="1100">
                  <a:solidFill>
                    <a:srgbClr val="402762"/>
                  </a:solidFill>
                  <a:latin typeface="Figtree Medium"/>
                  <a:ea typeface="Figtree Medium"/>
                  <a:cs typeface="Figtree Medium"/>
                  <a:sym typeface="Figtree Medium"/>
                </a:rPr>
                <a:t>Slash fulfillment costs via optimized routing and smarter location decisions.</a:t>
              </a:r>
              <a:endParaRPr sz="1100">
                <a:solidFill>
                  <a:srgbClr val="402762"/>
                </a:solidFill>
                <a:latin typeface="Figtree Medium"/>
                <a:ea typeface="Figtree Medium"/>
                <a:cs typeface="Figtree Medium"/>
                <a:sym typeface="Figtree Medium"/>
              </a:endParaRPr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1631800" y="3788262"/>
              <a:ext cx="502800" cy="502800"/>
            </a:xfrm>
            <a:prstGeom prst="roundRect">
              <a:avLst>
                <a:gd name="adj" fmla="val 16667"/>
              </a:avLst>
            </a:prstGeom>
            <a:solidFill>
              <a:srgbClr val="8E7298">
                <a:alpha val="16360"/>
              </a:srgbClr>
            </a:solidFill>
            <a:ln w="9525" cap="flat" cmpd="sng">
              <a:solidFill>
                <a:srgbClr val="042D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💰</a:t>
              </a:r>
              <a:endParaRPr/>
            </a:p>
          </p:txBody>
        </p:sp>
      </p:grpSp>
      <p:grpSp>
        <p:nvGrpSpPr>
          <p:cNvPr id="127" name="Google Shape;127;p16"/>
          <p:cNvGrpSpPr/>
          <p:nvPr/>
        </p:nvGrpSpPr>
        <p:grpSpPr>
          <a:xfrm>
            <a:off x="1378188" y="2708591"/>
            <a:ext cx="6609600" cy="623700"/>
            <a:chOff x="1549050" y="2883195"/>
            <a:chExt cx="6609600" cy="623700"/>
          </a:xfrm>
        </p:grpSpPr>
        <p:sp>
          <p:nvSpPr>
            <p:cNvPr id="128" name="Google Shape;128;p16"/>
            <p:cNvSpPr/>
            <p:nvPr/>
          </p:nvSpPr>
          <p:spPr>
            <a:xfrm>
              <a:off x="1549050" y="2883195"/>
              <a:ext cx="6609600" cy="623700"/>
            </a:xfrm>
            <a:prstGeom prst="roundRect">
              <a:avLst>
                <a:gd name="adj" fmla="val 11430"/>
              </a:avLst>
            </a:prstGeom>
            <a:solidFill>
              <a:srgbClr val="FFFFFF">
                <a:alpha val="20000"/>
              </a:srgbClr>
            </a:solidFill>
            <a:ln w="9525" cap="flat" cmpd="sng">
              <a:solidFill>
                <a:srgbClr val="042D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67500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1200"/>
                </a:spcBef>
                <a:spcAft>
                  <a:spcPts val="1200"/>
                </a:spcAft>
                <a:buNone/>
              </a:pPr>
              <a:r>
                <a:rPr lang="en" sz="1100">
                  <a:solidFill>
                    <a:srgbClr val="402762"/>
                  </a:solidFill>
                  <a:latin typeface="Figtree Medium"/>
                  <a:ea typeface="Figtree Medium"/>
                  <a:cs typeface="Figtree Medium"/>
                  <a:sym typeface="Figtree Medium"/>
                </a:rPr>
                <a:t>Free operations teams from repetitive work and automate 90%+ of order steps.</a:t>
              </a:r>
              <a:endParaRPr sz="1100">
                <a:solidFill>
                  <a:srgbClr val="402762"/>
                </a:solidFill>
                <a:latin typeface="Figtree Medium"/>
                <a:ea typeface="Figtree Medium"/>
                <a:cs typeface="Figtree Medium"/>
                <a:sym typeface="Figtree Medium"/>
              </a:endParaRPr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1631800" y="2943649"/>
              <a:ext cx="502800" cy="502800"/>
            </a:xfrm>
            <a:prstGeom prst="roundRect">
              <a:avLst>
                <a:gd name="adj" fmla="val 16667"/>
              </a:avLst>
            </a:prstGeom>
            <a:solidFill>
              <a:srgbClr val="8E7298">
                <a:alpha val="16360"/>
              </a:srgbClr>
            </a:solidFill>
            <a:ln w="9525" cap="flat" cmpd="sng">
              <a:solidFill>
                <a:srgbClr val="042D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2"/>
                  </a:solidFill>
                </a:rPr>
                <a:t>⚙️</a:t>
              </a:r>
              <a:endParaRPr/>
            </a:p>
          </p:txBody>
        </p:sp>
      </p:grpSp>
      <p:cxnSp>
        <p:nvCxnSpPr>
          <p:cNvPr id="130" name="Google Shape;130;p16"/>
          <p:cNvCxnSpPr>
            <a:stCxn id="119" idx="2"/>
            <a:endCxn id="122" idx="0"/>
          </p:cNvCxnSpPr>
          <p:nvPr/>
        </p:nvCxnSpPr>
        <p:spPr>
          <a:xfrm>
            <a:off x="4682988" y="1692175"/>
            <a:ext cx="0" cy="196500"/>
          </a:xfrm>
          <a:prstGeom prst="straightConnector1">
            <a:avLst/>
          </a:prstGeom>
          <a:noFill/>
          <a:ln w="9525" cap="flat" cmpd="sng">
            <a:solidFill>
              <a:srgbClr val="0D65E7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16"/>
          <p:cNvCxnSpPr/>
          <p:nvPr/>
        </p:nvCxnSpPr>
        <p:spPr>
          <a:xfrm>
            <a:off x="4682988" y="2523274"/>
            <a:ext cx="0" cy="174300"/>
          </a:xfrm>
          <a:prstGeom prst="straightConnector1">
            <a:avLst/>
          </a:prstGeom>
          <a:noFill/>
          <a:ln w="9525" cap="flat" cmpd="sng">
            <a:solidFill>
              <a:srgbClr val="0D65E7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16"/>
          <p:cNvCxnSpPr/>
          <p:nvPr/>
        </p:nvCxnSpPr>
        <p:spPr>
          <a:xfrm>
            <a:off x="4682988" y="3343349"/>
            <a:ext cx="0" cy="174300"/>
          </a:xfrm>
          <a:prstGeom prst="straightConnector1">
            <a:avLst/>
          </a:prstGeom>
          <a:noFill/>
          <a:ln w="9525" cap="flat" cmpd="sng">
            <a:solidFill>
              <a:srgbClr val="0D65E7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33" name="Google Shape;133;p16"/>
          <p:cNvSpPr txBox="1"/>
          <p:nvPr/>
        </p:nvSpPr>
        <p:spPr>
          <a:xfrm>
            <a:off x="2509200" y="4379860"/>
            <a:ext cx="41256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rgbClr val="0D65E7"/>
                </a:solidFill>
                <a:latin typeface="Open Sans Medium"/>
                <a:ea typeface="Open Sans Medium"/>
                <a:cs typeface="Open Sans Medium"/>
                <a:sym typeface="Open Sans Medium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 more and see case studies</a:t>
            </a:r>
            <a:endParaRPr sz="1100" u="sng">
              <a:solidFill>
                <a:srgbClr val="0D65E7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pic>
        <p:nvPicPr>
          <p:cNvPr id="134" name="Google Shape;134;p16"/>
          <p:cNvPicPr preferRelativeResize="0"/>
          <p:nvPr/>
        </p:nvPicPr>
        <p:blipFill rotWithShape="1">
          <a:blip r:embed="rId6">
            <a:alphaModFix/>
          </a:blip>
          <a:srcRect t="10684" b="22034"/>
          <a:stretch/>
        </p:blipFill>
        <p:spPr>
          <a:xfrm rot="-17">
            <a:off x="5571750" y="4366578"/>
            <a:ext cx="1098450" cy="776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7"/>
          <p:cNvSpPr txBox="1"/>
          <p:nvPr/>
        </p:nvSpPr>
        <p:spPr>
          <a:xfrm>
            <a:off x="-381054" y="2233914"/>
            <a:ext cx="5498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0D65E7"/>
                </a:solidFill>
                <a:latin typeface="Figtree"/>
                <a:ea typeface="Figtree"/>
                <a:cs typeface="Figtree"/>
                <a:sym typeface="Figtree"/>
              </a:rPr>
              <a:t>Return on investment</a:t>
            </a:r>
            <a:endParaRPr sz="2800" b="1" dirty="0">
              <a:solidFill>
                <a:srgbClr val="0D65E7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142" name="Google Shape;142;p17"/>
          <p:cNvSpPr/>
          <p:nvPr/>
        </p:nvSpPr>
        <p:spPr>
          <a:xfrm>
            <a:off x="5443732" y="722376"/>
            <a:ext cx="3021566" cy="3657484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Paste a screenshot or export of your ROI Calculator here.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300</Words>
  <Application>Microsoft Macintosh PowerPoint</Application>
  <PresentationFormat>On-screen Show (16:9)</PresentationFormat>
  <Paragraphs>42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Figtree</vt:lpstr>
      <vt:lpstr>Arial</vt:lpstr>
      <vt:lpstr>Open Sans Medium</vt:lpstr>
      <vt:lpstr>Figtree SemiBold</vt:lpstr>
      <vt:lpstr>Figtree Medium</vt:lpstr>
      <vt:lpstr>DM Serif Text</vt:lpstr>
      <vt:lpstr>Simple Light</vt:lpstr>
      <vt:lpstr>THE CLIFFSNOTES VERSION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Noelle Reinhold</cp:lastModifiedBy>
  <cp:revision>1</cp:revision>
  <dcterms:modified xsi:type="dcterms:W3CDTF">2025-11-12T20:20:13Z</dcterms:modified>
</cp:coreProperties>
</file>